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2" r:id="rId5"/>
    <p:sldMasterId id="2147483670" r:id="rId6"/>
  </p:sldMasterIdLst>
  <p:notesMasterIdLst>
    <p:notesMasterId r:id="rId13"/>
  </p:notesMasterIdLst>
  <p:handoutMasterIdLst>
    <p:handoutMasterId r:id="rId14"/>
  </p:handoutMasterIdLst>
  <p:sldIdLst>
    <p:sldId id="266" r:id="rId7"/>
    <p:sldId id="294" r:id="rId8"/>
    <p:sldId id="291" r:id="rId9"/>
    <p:sldId id="293" r:id="rId10"/>
    <p:sldId id="292" r:id="rId11"/>
    <p:sldId id="295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294"/>
            <p14:sldId id="291"/>
            <p14:sldId id="293"/>
            <p14:sldId id="292"/>
            <p14:sldId id="295"/>
          </p14:sldIdLst>
        </p14:section>
        <p14:section name="Untitled Section" id="{F368FC9B-8A99-D042-9DC4-CAB8B943863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queline Garner" initials="J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4" autoAdjust="0"/>
    <p:restoredTop sz="95037" autoAdjust="0"/>
  </p:normalViewPr>
  <p:slideViewPr>
    <p:cSldViewPr snapToGrid="0" snapToObjects="1">
      <p:cViewPr varScale="1">
        <p:scale>
          <a:sx n="98" d="100"/>
          <a:sy n="98" d="100"/>
        </p:scale>
        <p:origin x="200" y="3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E5885-4E52-46B9-9883-F7042C1FF1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D4DAB-4E54-4629-B156-2AF0699B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9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I’m Jacqueline Garner, and welcome to Financial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4DAB-4E54-4629-B156-2AF0699B56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32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691832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8" y="1268453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47625" y="1268453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543573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7" y="1268453"/>
            <a:ext cx="8186095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8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8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8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268453"/>
            <a:ext cx="4213956" cy="35758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32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8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8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8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r>
              <a:rPr lang="en-US" b="0" dirty="0">
                <a:latin typeface="Vitesse Bold"/>
                <a:cs typeface="Vitesse Bold"/>
              </a:rPr>
              <a:t>Financial 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703947"/>
            <a:ext cx="5279783" cy="712847"/>
          </a:xfrm>
        </p:spPr>
        <p:txBody>
          <a:bodyPr/>
          <a:lstStyle/>
          <a:p>
            <a:r>
              <a:rPr lang="en-US" b="1" dirty="0"/>
              <a:t>Bond and </a:t>
            </a:r>
            <a:r>
              <a:rPr lang="en-US" b="1" dirty="0" smtClean="0"/>
              <a:t>Stock </a:t>
            </a:r>
            <a:r>
              <a:rPr lang="en-US" b="1" dirty="0"/>
              <a:t>V</a:t>
            </a:r>
            <a:r>
              <a:rPr lang="en-US" b="1" dirty="0" smtClean="0"/>
              <a:t>aluation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2302393"/>
            <a:ext cx="4305091" cy="432669"/>
          </a:xfrm>
        </p:spPr>
        <p:txBody>
          <a:bodyPr anchor="ctr"/>
          <a:lstStyle/>
          <a:p>
            <a:r>
              <a:rPr lang="en-US" dirty="0"/>
              <a:t>Jacqueline Garner,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2680372"/>
            <a:ext cx="4305091" cy="254281"/>
          </a:xfrm>
        </p:spPr>
        <p:txBody>
          <a:bodyPr/>
          <a:lstStyle/>
          <a:p>
            <a:r>
              <a:rPr lang="en-US" dirty="0"/>
              <a:t>Lecturer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sz="2000" dirty="0" smtClean="0"/>
              <a:t>Bond Immunization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2913751"/>
            <a:ext cx="4305091" cy="322253"/>
          </a:xfrm>
        </p:spPr>
        <p:txBody>
          <a:bodyPr/>
          <a:lstStyle/>
          <a:p>
            <a:r>
              <a:rPr lang="en-US" dirty="0" err="1"/>
              <a:t>Scheller</a:t>
            </a:r>
            <a:r>
              <a:rPr lang="en-US" dirty="0"/>
              <a:t> College of Business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45583" y="467650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4" y="1047859"/>
            <a:ext cx="3217315" cy="30477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5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791C460-3AC8-46E7-92E5-8150E55BAE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349" y="964889"/>
            <a:ext cx="4319651" cy="3944011"/>
          </a:xfrm>
        </p:spPr>
        <p:txBody>
          <a:bodyPr/>
          <a:lstStyle/>
          <a:p>
            <a:r>
              <a:rPr lang="en-US" sz="1800" dirty="0"/>
              <a:t>Often when we hear the word immunize, we think of a shot or some mechanism that will make us immune to some illness. 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2A4BE6B-52BF-42EB-92A7-355FAE17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9"/>
            <a:ext cx="6182318" cy="690210"/>
          </a:xfrm>
        </p:spPr>
        <p:txBody>
          <a:bodyPr/>
          <a:lstStyle/>
          <a:p>
            <a:r>
              <a:rPr lang="en-US" dirty="0"/>
              <a:t>Immunize!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6"/>
            <a:ext cx="9144000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4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832BA4-1A3D-443D-9B4C-0DDA158762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349" y="964889"/>
            <a:ext cx="4319651" cy="3562526"/>
          </a:xfrm>
        </p:spPr>
        <p:txBody>
          <a:bodyPr/>
          <a:lstStyle/>
          <a:p>
            <a:r>
              <a:rPr lang="en-US" sz="1800" dirty="0"/>
              <a:t>Bond prices are sensitive to changes in interest rates. </a:t>
            </a:r>
          </a:p>
          <a:p>
            <a:endParaRPr lang="en-US" sz="1800" dirty="0"/>
          </a:p>
          <a:p>
            <a:r>
              <a:rPr lang="en-US" sz="1800" dirty="0"/>
              <a:t>What if we want to “immunize” a portfolio against the harm that changes in interest rates can cause.  </a:t>
            </a:r>
          </a:p>
          <a:p>
            <a:endParaRPr lang="en-US" sz="1800" dirty="0"/>
          </a:p>
          <a:p>
            <a:r>
              <a:rPr lang="en-US" sz="1800" dirty="0"/>
              <a:t>We can immunize the bond!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7890322-EFE7-488A-ABFE-79336140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9"/>
            <a:ext cx="6182318" cy="690210"/>
          </a:xfrm>
        </p:spPr>
        <p:txBody>
          <a:bodyPr/>
          <a:lstStyle/>
          <a:p>
            <a:r>
              <a:rPr lang="en-US" dirty="0"/>
              <a:t>Immunize </a:t>
            </a:r>
            <a:r>
              <a:rPr lang="en-US"/>
              <a:t>a </a:t>
            </a:r>
            <a:r>
              <a:rPr lang="en-US" smtClean="0"/>
              <a:t>Bond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3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791C460-3AC8-46E7-92E5-8150E55BAE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349" y="964889"/>
            <a:ext cx="4319651" cy="3562526"/>
          </a:xfrm>
        </p:spPr>
        <p:txBody>
          <a:bodyPr/>
          <a:lstStyle/>
          <a:p>
            <a:r>
              <a:rPr lang="en-US" sz="1800" dirty="0"/>
              <a:t>Let’s go to the </a:t>
            </a:r>
            <a:r>
              <a:rPr lang="en-US" sz="1800"/>
              <a:t>file </a:t>
            </a:r>
            <a:r>
              <a:rPr lang="en-US" sz="1800" smtClean="0"/>
              <a:t>named: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Bond_examples.xlsx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2A4BE6B-52BF-42EB-92A7-355FAE17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9"/>
            <a:ext cx="6182318" cy="690210"/>
          </a:xfrm>
        </p:spPr>
        <p:txBody>
          <a:bodyPr/>
          <a:lstStyle/>
          <a:p>
            <a:r>
              <a:rPr lang="en-US"/>
              <a:t>Immunization </a:t>
            </a:r>
            <a:r>
              <a:rPr lang="en-US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8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type="chart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" y="987652"/>
            <a:ext cx="3346748" cy="33467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68344692"/>
      </p:ext>
    </p:extLst>
  </p:cSld>
  <p:clrMapOvr>
    <a:masterClrMapping/>
  </p:clrMapOvr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6D43FDACDF02458C96071D7628C880" ma:contentTypeVersion="10" ma:contentTypeDescription="Create a new document." ma:contentTypeScope="" ma:versionID="9b00d83272e68a3ffced5c36848c19b9">
  <xsd:schema xmlns:xsd="http://www.w3.org/2001/XMLSchema" xmlns:xs="http://www.w3.org/2001/XMLSchema" xmlns:p="http://schemas.microsoft.com/office/2006/metadata/properties" xmlns:ns1="http://schemas.microsoft.com/sharepoint/v3" xmlns:ns2="b057fda7-913b-4ab6-8820-932873bcd66c" xmlns:ns3="c1493ba7-63c2-4cf8-b36d-87bfbc6968c0" targetNamespace="http://schemas.microsoft.com/office/2006/metadata/properties" ma:root="true" ma:fieldsID="5c8553f70c99d19755ac405a6433f273" ns1:_="" ns2:_="" ns3:_="">
    <xsd:import namespace="http://schemas.microsoft.com/sharepoint/v3"/>
    <xsd:import namespace="b057fda7-913b-4ab6-8820-932873bcd66c"/>
    <xsd:import namespace="c1493ba7-63c2-4cf8-b36d-87bfbc6968c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7fda7-913b-4ab6-8820-932873bcd66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93ba7-63c2-4cf8-b36d-87bfbc69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CA0485-05C4-4FDB-8BF9-82A4FA65C7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764729-3515-46ED-8ED5-215A2D8225F5}">
  <ds:schemaRefs>
    <ds:schemaRef ds:uri="b057fda7-913b-4ab6-8820-932873bcd66c"/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1493ba7-63c2-4cf8-b36d-87bfbc6968c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F91193-5CDC-40E8-9E87-E59CB6F043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057fda7-913b-4ab6-8820-932873bcd66c"/>
    <ds:schemaRef ds:uri="c1493ba7-63c2-4cf8-b36d-87bfbc6968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112</Words>
  <Application>Microsoft Macintosh PowerPoint</Application>
  <PresentationFormat>On-screen Show (16:9)</PresentationFormat>
  <Paragraphs>21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Financial Modeling</vt:lpstr>
      <vt:lpstr>Before We Begin…</vt:lpstr>
      <vt:lpstr>Immunize!</vt:lpstr>
      <vt:lpstr>Immunize a Bond</vt:lpstr>
      <vt:lpstr>Immunization Examples</vt:lpstr>
      <vt:lpstr>Summary </vt:lpstr>
    </vt:vector>
  </TitlesOfParts>
  <Company>www.gatech.edu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Hayes, Christie M</cp:lastModifiedBy>
  <cp:revision>101</cp:revision>
  <dcterms:created xsi:type="dcterms:W3CDTF">2017-01-20T18:55:05Z</dcterms:created>
  <dcterms:modified xsi:type="dcterms:W3CDTF">2018-05-09T13:16:33Z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0x010100E16D43FDACDF02458C96071D7628C880</vt:lpwstr>
  </property>
</Properties>
</file>